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939"/>
    <a:srgbClr val="B8089E"/>
    <a:srgbClr val="FF0000"/>
    <a:srgbClr val="AE0DB1"/>
    <a:srgbClr val="0C02C8"/>
    <a:srgbClr val="0502BD"/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32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FD4C-71AF-414E-BD47-7B858AEF974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0E2B-56CD-8940-9AFA-139D6AF1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11/4/11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3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Relationship Id="rId5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Relationship Id="rId6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6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Relationship Id="rId5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7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Relationship Id="rId6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3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7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Relationship Id="rId6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Relationship Id="rId5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3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5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Relationship Id="rId6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DO WE MEASURE  A QUANTITY 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7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Actually, what does it </a:t>
            </a:r>
            <a:r>
              <a:rPr lang="en-US" b="1" dirty="0" smtClean="0">
                <a:solidFill>
                  <a:srgbClr val="FF0000"/>
                </a:solidFill>
              </a:rPr>
              <a:t>mean</a:t>
            </a:r>
            <a:r>
              <a:rPr lang="en-US" b="1" dirty="0" smtClean="0">
                <a:solidFill>
                  <a:srgbClr val="0000FF"/>
                </a:solidFill>
              </a:rPr>
              <a:t> to measure some-thing, or </a:t>
            </a:r>
            <a:r>
              <a:rPr lang="en-US" b="1" dirty="0" smtClean="0">
                <a:solidFill>
                  <a:srgbClr val="008000"/>
                </a:solidFill>
              </a:rPr>
              <a:t>more precisely</a:t>
            </a:r>
            <a:r>
              <a:rPr lang="en-US" b="1" dirty="0" smtClean="0">
                <a:solidFill>
                  <a:srgbClr val="0000FF"/>
                </a:solidFill>
              </a:rPr>
              <a:t>, what are the </a:t>
            </a:r>
            <a:r>
              <a:rPr lang="en-US" b="1" dirty="0" err="1" smtClean="0">
                <a:solidFill>
                  <a:srgbClr val="0000FF"/>
                </a:solidFill>
              </a:rPr>
              <a:t>ingredi-ents</a:t>
            </a:r>
            <a:r>
              <a:rPr lang="en-US" b="1" dirty="0" smtClean="0">
                <a:solidFill>
                  <a:srgbClr val="0000FF"/>
                </a:solidFill>
              </a:rPr>
              <a:t> needed to be able to </a:t>
            </a:r>
            <a:r>
              <a:rPr lang="en-US" b="1" dirty="0" smtClean="0">
                <a:solidFill>
                  <a:srgbClr val="FF0000"/>
                </a:solidFill>
              </a:rPr>
              <a:t>measure</a:t>
            </a:r>
            <a:r>
              <a:rPr lang="en-US" b="1" dirty="0" smtClean="0">
                <a:solidFill>
                  <a:srgbClr val="0000FF"/>
                </a:solidFill>
              </a:rPr>
              <a:t> something?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One ingredient should be obvious …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D80939"/>
                </a:solidFill>
              </a:rPr>
              <a:t>A UNIT 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second Ingredient is not so obvious, it is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 smtClean="0">
                <a:solidFill>
                  <a:srgbClr val="0000FF"/>
                </a:solidFill>
              </a:rPr>
              <a:t>ome kind </a:t>
            </a:r>
            <a:r>
              <a:rPr lang="en-US" b="1" dirty="0" smtClean="0">
                <a:solidFill>
                  <a:srgbClr val="D80939"/>
                </a:solidFill>
              </a:rPr>
              <a:t>of protocol </a:t>
            </a:r>
            <a:r>
              <a:rPr lang="en-US" b="1" dirty="0" smtClean="0">
                <a:solidFill>
                  <a:srgbClr val="0000FF"/>
                </a:solidFill>
              </a:rPr>
              <a:t>(a </a:t>
            </a:r>
            <a:r>
              <a:rPr lang="en-US" b="1" dirty="0" smtClean="0">
                <a:solidFill>
                  <a:srgbClr val="008000"/>
                </a:solidFill>
              </a:rPr>
              <a:t>Sunday</a:t>
            </a:r>
            <a:r>
              <a:rPr lang="en-US" b="1" dirty="0" smtClean="0">
                <a:solidFill>
                  <a:srgbClr val="0000FF"/>
                </a:solidFill>
              </a:rPr>
              <a:t> word meaning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p</a:t>
            </a:r>
            <a:r>
              <a:rPr lang="en-US" b="1" dirty="0" smtClean="0">
                <a:solidFill>
                  <a:srgbClr val="008000"/>
                </a:solidFill>
              </a:rPr>
              <a:t>rocedure, method </a:t>
            </a:r>
            <a:r>
              <a:rPr lang="en-US" b="1" dirty="0" smtClean="0">
                <a:solidFill>
                  <a:srgbClr val="0000FF"/>
                </a:solidFill>
              </a:rPr>
              <a:t>…) that allows us to “</a:t>
            </a:r>
            <a:r>
              <a:rPr lang="en-US" b="1" dirty="0" smtClean="0">
                <a:solidFill>
                  <a:srgbClr val="FF0000"/>
                </a:solidFill>
              </a:rPr>
              <a:t>quantitatively compare</a:t>
            </a:r>
            <a:r>
              <a:rPr lang="en-US" b="1" dirty="0" smtClean="0">
                <a:solidFill>
                  <a:srgbClr val="0000FF"/>
                </a:solidFill>
              </a:rPr>
              <a:t>” the quantity we want to measure to the unit we have chosen.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9400"/>
            <a:ext cx="8610600" cy="6299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 startAt="4"/>
            </a:pPr>
            <a:r>
              <a:rPr lang="en-US" b="1" dirty="0" smtClean="0">
                <a:solidFill>
                  <a:srgbClr val="FF0000"/>
                </a:solidFill>
              </a:rPr>
              <a:t>Add up </a:t>
            </a:r>
            <a:r>
              <a:rPr lang="en-US" b="1" dirty="0" smtClean="0">
                <a:solidFill>
                  <a:srgbClr val="0000FF"/>
                </a:solidFill>
              </a:rPr>
              <a:t>the areas of those rectangles </a:t>
            </a:r>
            <a:r>
              <a:rPr lang="en-US" b="1" dirty="0" smtClean="0">
                <a:solidFill>
                  <a:srgbClr val="FF0000"/>
                </a:solidFill>
              </a:rPr>
              <a:t>(NOT </a:t>
            </a:r>
            <a:r>
              <a:rPr lang="en-US" b="1" dirty="0" smtClean="0">
                <a:solidFill>
                  <a:srgbClr val="0000FF"/>
                </a:solidFill>
              </a:rPr>
              <a:t>easy !)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b="1" dirty="0" smtClean="0">
                <a:solidFill>
                  <a:srgbClr val="FF0000"/>
                </a:solidFill>
              </a:rPr>
              <a:t>Take a limit </a:t>
            </a:r>
            <a:r>
              <a:rPr lang="en-US" b="1" dirty="0" smtClean="0">
                <a:solidFill>
                  <a:srgbClr val="0000FF"/>
                </a:solidFill>
              </a:rPr>
              <a:t>as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REMARKS.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Steps </a:t>
            </a:r>
            <a:r>
              <a:rPr lang="en-US" b="1" dirty="0" smtClean="0">
                <a:solidFill>
                  <a:srgbClr val="FF0000"/>
                </a:solidFill>
              </a:rPr>
              <a:t>D.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E.  </a:t>
            </a:r>
            <a:r>
              <a:rPr lang="en-US" b="1" dirty="0" smtClean="0">
                <a:solidFill>
                  <a:srgbClr val="0000FF"/>
                </a:solidFill>
              </a:rPr>
              <a:t>Will give us trouble,  but we will actually find a way to “</a:t>
            </a:r>
            <a:r>
              <a:rPr lang="en-US" b="1" dirty="0" smtClean="0">
                <a:solidFill>
                  <a:srgbClr val="008000"/>
                </a:solidFill>
              </a:rPr>
              <a:t>sidestep</a:t>
            </a:r>
            <a:r>
              <a:rPr lang="en-US" b="1" dirty="0" smtClean="0">
                <a:solidFill>
                  <a:srgbClr val="0000FF"/>
                </a:solidFill>
              </a:rPr>
              <a:t>” them with a very powerful theorem.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Step </a:t>
            </a:r>
            <a:r>
              <a:rPr lang="en-US" b="1" dirty="0" smtClean="0">
                <a:solidFill>
                  <a:srgbClr val="FF0000"/>
                </a:solidFill>
              </a:rPr>
              <a:t>B. </a:t>
            </a:r>
            <a:r>
              <a:rPr lang="en-US" b="1" dirty="0" smtClean="0">
                <a:solidFill>
                  <a:srgbClr val="0000FF"/>
                </a:solidFill>
              </a:rPr>
              <a:t>is a dream, it says we can pick any       in the subinterval. Sometime </a:t>
            </a:r>
            <a:r>
              <a:rPr lang="en-US" b="1" dirty="0">
                <a:solidFill>
                  <a:srgbClr val="0000FF"/>
                </a:solidFill>
              </a:rPr>
              <a:t>y</a:t>
            </a:r>
            <a:r>
              <a:rPr lang="en-US" b="1" dirty="0" smtClean="0">
                <a:solidFill>
                  <a:srgbClr val="0000FF"/>
                </a:solidFill>
              </a:rPr>
              <a:t>ou will be asked to pick the left end-point, sometime the right one.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figures I will show pick </a:t>
            </a:r>
            <a:r>
              <a:rPr lang="en-US" b="1" smtClean="0">
                <a:solidFill>
                  <a:srgbClr val="0000FF"/>
                </a:solidFill>
              </a:rPr>
              <a:t>the highest </a:t>
            </a:r>
            <a:r>
              <a:rPr lang="en-US" b="1" dirty="0" smtClean="0">
                <a:solidFill>
                  <a:srgbClr val="0000FF"/>
                </a:solidFill>
              </a:rPr>
              <a:t>rectangle, or the lowest, or an average. Let me show you.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14" y="1324229"/>
            <a:ext cx="1828673" cy="39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64" y="3886264"/>
            <a:ext cx="291973" cy="2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1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54000"/>
            <a:ext cx="8585200" cy="635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Same curve as before: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lowest </a:t>
            </a:r>
            <a:r>
              <a:rPr lang="en-US" b="1" dirty="0" err="1" smtClean="0">
                <a:solidFill>
                  <a:srgbClr val="0000FF"/>
                </a:solidFill>
              </a:rPr>
              <a:t>rects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Next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7" y="1139895"/>
            <a:ext cx="2806014" cy="3701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803" y="1613662"/>
            <a:ext cx="1306195" cy="430276"/>
          </a:xfrm>
          <a:prstGeom prst="rect">
            <a:avLst/>
          </a:prstGeom>
        </p:spPr>
      </p:pic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34" y="1048935"/>
            <a:ext cx="3441777" cy="3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1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28600"/>
            <a:ext cx="8661400" cy="642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Same        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highest </a:t>
            </a:r>
            <a:r>
              <a:rPr lang="en-US" b="1" dirty="0" err="1" smtClean="0">
                <a:solidFill>
                  <a:srgbClr val="0000FF"/>
                </a:solidFill>
              </a:rPr>
              <a:t>rects</a:t>
            </a:r>
            <a:r>
              <a:rPr lang="en-US" b="1" dirty="0" smtClean="0">
                <a:solidFill>
                  <a:srgbClr val="0000FF"/>
                </a:solidFill>
              </a:rPr>
              <a:t>					average </a:t>
            </a:r>
            <a:r>
              <a:rPr lang="en-US" b="1" dirty="0" err="1" smtClean="0">
                <a:solidFill>
                  <a:srgbClr val="0000FF"/>
                </a:solidFill>
              </a:rPr>
              <a:t>rects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is what happens when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462" y="333629"/>
            <a:ext cx="430276" cy="399542"/>
          </a:xfrm>
          <a:prstGeom prst="rect">
            <a:avLst/>
          </a:prstGeom>
        </p:spPr>
      </p:pic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1476166"/>
            <a:ext cx="3395682" cy="4210032"/>
          </a:xfrm>
          <a:prstGeom prst="rect">
            <a:avLst/>
          </a:prstGeom>
        </p:spPr>
      </p:pic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48" y="1641199"/>
            <a:ext cx="3242032" cy="391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514" y="5591429"/>
            <a:ext cx="1828673" cy="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3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559800" cy="6248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b="1" dirty="0" smtClean="0">
                <a:solidFill>
                  <a:srgbClr val="0000FF"/>
                </a:solidFill>
              </a:rPr>
              <a:t>average rectangles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we must invent </a:t>
            </a:r>
            <a:r>
              <a:rPr lang="en-US" b="1" dirty="0" smtClean="0">
                <a:solidFill>
                  <a:srgbClr val="FF0000"/>
                </a:solidFill>
              </a:rPr>
              <a:t>notations</a:t>
            </a:r>
            <a:r>
              <a:rPr lang="en-US" b="1" dirty="0" smtClean="0">
                <a:solidFill>
                  <a:srgbClr val="0000FF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algorithms</a:t>
            </a:r>
            <a:r>
              <a:rPr lang="en-US" b="1" dirty="0" smtClean="0">
                <a:solidFill>
                  <a:srgbClr val="0000FF"/>
                </a:solidFill>
              </a:rPr>
              <a:t> for this Riemann protocol ! It will come next.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343662"/>
            <a:ext cx="1598168" cy="430276"/>
          </a:xfrm>
          <a:prstGeom prst="rect">
            <a:avLst/>
          </a:prstGeom>
        </p:spPr>
      </p:pic>
      <p:pic>
        <p:nvPicPr>
          <p:cNvPr id="5" name="Picture 4" descr="Picture 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09" y="1037382"/>
            <a:ext cx="3108541" cy="43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5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8737600" cy="642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need to name: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The           subintervals. </a:t>
            </a:r>
            <a:r>
              <a:rPr lang="en-US" b="1" dirty="0" smtClean="0">
                <a:solidFill>
                  <a:srgbClr val="660066"/>
                </a:solidFill>
              </a:rPr>
              <a:t>Tradition requires </a:t>
            </a:r>
            <a:r>
              <a:rPr lang="en-US" b="1" dirty="0" smtClean="0">
                <a:solidFill>
                  <a:srgbClr val="0000FF"/>
                </a:solidFill>
              </a:rPr>
              <a:t>that we name them thus: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The (</a:t>
            </a:r>
            <a:r>
              <a:rPr lang="en-US" b="1" dirty="0" smtClean="0">
                <a:solidFill>
                  <a:srgbClr val="008000"/>
                </a:solidFill>
              </a:rPr>
              <a:t>common</a:t>
            </a:r>
            <a:r>
              <a:rPr lang="en-US" b="1" dirty="0" smtClean="0">
                <a:solidFill>
                  <a:srgbClr val="0000FF"/>
                </a:solidFill>
              </a:rPr>
              <a:t>) length of each subinterval. </a:t>
            </a:r>
            <a:r>
              <a:rPr lang="en-US" b="1" dirty="0" smtClean="0">
                <a:solidFill>
                  <a:srgbClr val="660066"/>
                </a:solidFill>
              </a:rPr>
              <a:t>Tradition requires </a:t>
            </a:r>
            <a:r>
              <a:rPr lang="en-US" b="1" dirty="0" smtClean="0">
                <a:solidFill>
                  <a:srgbClr val="0000FF"/>
                </a:solidFill>
              </a:rPr>
              <a:t>that we name it thus: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point</a:t>
            </a:r>
            <a:r>
              <a:rPr lang="en-US" b="1" dirty="0" smtClean="0">
                <a:solidFill>
                  <a:srgbClr val="0000FF"/>
                </a:solidFill>
              </a:rPr>
              <a:t> we pick in each subinterval (</a:t>
            </a:r>
            <a:r>
              <a:rPr lang="en-US" b="1" dirty="0" smtClean="0">
                <a:solidFill>
                  <a:srgbClr val="008000"/>
                </a:solidFill>
              </a:rPr>
              <a:t>there are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	</a:t>
            </a:r>
            <a:r>
              <a:rPr lang="en-US" b="1" dirty="0" smtClean="0">
                <a:solidFill>
                  <a:srgbClr val="008000"/>
                </a:solidFill>
              </a:rPr>
              <a:t>      of them !</a:t>
            </a:r>
            <a:r>
              <a:rPr lang="en-US" b="1" dirty="0" smtClean="0">
                <a:solidFill>
                  <a:srgbClr val="0000FF"/>
                </a:solidFill>
              </a:rPr>
              <a:t>) </a:t>
            </a:r>
            <a:r>
              <a:rPr lang="en-US" b="1" dirty="0">
                <a:solidFill>
                  <a:srgbClr val="660066"/>
                </a:solidFill>
              </a:rPr>
              <a:t>Tradition requires </a:t>
            </a:r>
            <a:r>
              <a:rPr lang="en-US" b="1" dirty="0">
                <a:solidFill>
                  <a:srgbClr val="0000FF"/>
                </a:solidFill>
              </a:rPr>
              <a:t>that we </a:t>
            </a:r>
            <a:r>
              <a:rPr lang="en-US" b="1" dirty="0" smtClean="0">
                <a:solidFill>
                  <a:srgbClr val="0000FF"/>
                </a:solidFill>
              </a:rPr>
              <a:t>name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them </a:t>
            </a:r>
            <a:r>
              <a:rPr lang="en-US" b="1" dirty="0" smtClean="0">
                <a:solidFill>
                  <a:srgbClr val="0000FF"/>
                </a:solidFill>
              </a:rPr>
              <a:t>thus: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we can write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area of each of the          sub-rectangles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062" y="892429"/>
            <a:ext cx="430276" cy="39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997" y="1256792"/>
            <a:ext cx="3350006" cy="73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203" y="2452116"/>
            <a:ext cx="583946" cy="399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62" y="3610229"/>
            <a:ext cx="430276" cy="399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880" y="4050792"/>
            <a:ext cx="3150235" cy="737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88" y="5904992"/>
            <a:ext cx="7729601" cy="737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459" y="5381371"/>
            <a:ext cx="430276" cy="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7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sum of the         areas: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r, more efficiently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These are called the </a:t>
            </a:r>
            <a:r>
              <a:rPr lang="en-US" b="1" dirty="0" smtClean="0">
                <a:solidFill>
                  <a:srgbClr val="FF0000"/>
                </a:solidFill>
              </a:rPr>
              <a:t>Riemann Sums</a:t>
            </a:r>
            <a:r>
              <a:rPr lang="en-US" b="1" dirty="0" smtClean="0">
                <a:solidFill>
                  <a:srgbClr val="0000FF"/>
                </a:solidFill>
              </a:rPr>
              <a:t> for the function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Computing Riemann sums is a challenge you will face in exams. Let’s do a couple.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53" y="901192"/>
            <a:ext cx="7452995" cy="737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63" y="1840992"/>
            <a:ext cx="6530975" cy="73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812" y="2976118"/>
            <a:ext cx="5040376" cy="1413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462" y="304800"/>
            <a:ext cx="430276" cy="399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812" y="4784471"/>
            <a:ext cx="1014222" cy="5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9400"/>
            <a:ext cx="8686800" cy="635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are going to verify that the </a:t>
            </a:r>
            <a:r>
              <a:rPr lang="en-US" b="1" dirty="0" smtClean="0">
                <a:solidFill>
                  <a:srgbClr val="FF0000"/>
                </a:solidFill>
              </a:rPr>
              <a:t>Riemann protocol </a:t>
            </a:r>
            <a:r>
              <a:rPr lang="en-US" b="1" dirty="0" smtClean="0">
                <a:solidFill>
                  <a:srgbClr val="0000FF"/>
                </a:solidFill>
              </a:rPr>
              <a:t>gives the expected answers for a </a:t>
            </a:r>
            <a:r>
              <a:rPr lang="en-US" b="1" dirty="0" smtClean="0">
                <a:solidFill>
                  <a:srgbClr val="660066"/>
                </a:solidFill>
              </a:rPr>
              <a:t>rectangle </a:t>
            </a:r>
            <a:r>
              <a:rPr lang="en-US" b="1" dirty="0" smtClean="0">
                <a:solidFill>
                  <a:srgbClr val="0000FF"/>
                </a:solidFill>
              </a:rPr>
              <a:t>and a </a:t>
            </a:r>
            <a:r>
              <a:rPr lang="en-US" b="1" dirty="0" smtClean="0">
                <a:solidFill>
                  <a:srgbClr val="660066"/>
                </a:solidFill>
              </a:rPr>
              <a:t>triangle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we go: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660066"/>
                </a:solidFill>
              </a:rPr>
              <a:t>rectangle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55" y="3087788"/>
            <a:ext cx="5939691" cy="33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0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4000"/>
            <a:ext cx="8686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This is </a:t>
            </a:r>
            <a:r>
              <a:rPr lang="en-US" b="1" dirty="0" smtClean="0">
                <a:solidFill>
                  <a:srgbClr val="FF1ADC"/>
                </a:solidFill>
              </a:rPr>
              <a:t>SOOOO</a:t>
            </a:r>
            <a:r>
              <a:rPr lang="en-US" b="1" dirty="0" smtClean="0">
                <a:solidFill>
                  <a:srgbClr val="0000FF"/>
                </a:solidFill>
              </a:rPr>
              <a:t> easy ! We have: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(</a:t>
            </a:r>
            <a:r>
              <a:rPr lang="en-US" b="1" dirty="0" smtClean="0">
                <a:solidFill>
                  <a:srgbClr val="008000"/>
                </a:solidFill>
              </a:rPr>
              <a:t>no matter which       you take.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                           QED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500" b="1" dirty="0" smtClean="0">
                <a:solidFill>
                  <a:srgbClr val="0000FF"/>
                </a:solidFill>
              </a:rPr>
              <a:t>Riemann protocol gives the old answer !</a:t>
            </a:r>
            <a:endParaRPr lang="en-US" sz="35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" y="863600"/>
            <a:ext cx="1844040" cy="568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67" y="1362710"/>
            <a:ext cx="3042666" cy="1075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912" y="2374392"/>
            <a:ext cx="1966976" cy="737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163" y="2413000"/>
            <a:ext cx="384175" cy="737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006" y="2925318"/>
            <a:ext cx="5593588" cy="1413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574" y="4240784"/>
            <a:ext cx="7022719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0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61400" cy="637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You do the triangle, OAB in the figure. The base is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a , </a:t>
            </a:r>
            <a:r>
              <a:rPr lang="en-US" b="1" dirty="0" smtClean="0">
                <a:solidFill>
                  <a:srgbClr val="0000FF"/>
                </a:solidFill>
              </a:rPr>
              <a:t>  the height is  </a:t>
            </a:r>
            <a:r>
              <a:rPr lang="en-US" b="1" i="1" dirty="0" smtClean="0">
                <a:solidFill>
                  <a:srgbClr val="D80939"/>
                </a:solidFill>
              </a:rPr>
              <a:t>k </a:t>
            </a:r>
            <a:r>
              <a:rPr lang="en-US" b="1" dirty="0" smtClean="0">
                <a:solidFill>
                  <a:srgbClr val="0000FF"/>
                </a:solidFill>
              </a:rPr>
              <a:t>,you should get                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251" y="563753"/>
            <a:ext cx="968121" cy="1260094"/>
          </a:xfrm>
          <a:prstGeom prst="rect">
            <a:avLst/>
          </a:prstGeom>
        </p:spPr>
      </p:pic>
      <p:pic>
        <p:nvPicPr>
          <p:cNvPr id="8" name="Picture 7" descr="Picture 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32" y="1946195"/>
            <a:ext cx="5048737" cy="45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304800"/>
            <a:ext cx="8661400" cy="635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228600"/>
            <a:ext cx="8661400" cy="637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equation of the line is</a:t>
            </a:r>
          </a:p>
          <a:p>
            <a:pPr marL="0" indent="0">
              <a:lnSpc>
                <a:spcPct val="140000"/>
              </a:lnSpc>
              <a:buFont typeface="Arial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And you will need the formula</a:t>
            </a:r>
          </a:p>
          <a:p>
            <a:pPr marL="0" indent="0">
              <a:lnSpc>
                <a:spcPct val="140000"/>
              </a:lnSpc>
              <a:buFont typeface="Arial"/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40000"/>
              </a:lnSpc>
              <a:buFont typeface="Arial"/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40000"/>
              </a:lnSpc>
              <a:buFont typeface="Arial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Whose proof is shown below.</a:t>
            </a:r>
          </a:p>
          <a:p>
            <a:pPr marL="0" indent="0">
              <a:lnSpc>
                <a:spcPct val="140000"/>
              </a:lnSpc>
              <a:buFont typeface="Arial"/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_________________________________________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QED</a:t>
            </a:r>
          </a:p>
          <a:p>
            <a:pPr marL="0" indent="0">
              <a:lnSpc>
                <a:spcPct val="140000"/>
              </a:lnSpc>
              <a:buFont typeface="Arial"/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395" y="-101600"/>
            <a:ext cx="2258949" cy="1260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72" y="1655128"/>
            <a:ext cx="8298180" cy="537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72" y="2192973"/>
            <a:ext cx="2082800" cy="1041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49" y="3883026"/>
            <a:ext cx="7821803" cy="1306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48" y="5338128"/>
            <a:ext cx="4794504" cy="5378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965" y="5381435"/>
            <a:ext cx="1920875" cy="4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3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534400" cy="62484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“protocol” </a:t>
            </a:r>
            <a:r>
              <a:rPr lang="en-US" b="1" dirty="0" smtClean="0">
                <a:solidFill>
                  <a:srgbClr val="0000FF"/>
                </a:solidFill>
              </a:rPr>
              <a:t>may be quite complex, or ingenious. Suppose we want to measure volume.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first thing we do is select </a:t>
            </a:r>
            <a:r>
              <a:rPr lang="en-US" b="1" dirty="0" smtClean="0">
                <a:solidFill>
                  <a:srgbClr val="660066"/>
                </a:solidFill>
              </a:rPr>
              <a:t>a unit</a:t>
            </a:r>
            <a:r>
              <a:rPr lang="en-US" b="1" dirty="0" smtClean="0">
                <a:solidFill>
                  <a:srgbClr val="0000FF"/>
                </a:solidFill>
              </a:rPr>
              <a:t>, here it is: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This cube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00" y="2824700"/>
            <a:ext cx="2673524" cy="27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304800"/>
            <a:ext cx="8686800" cy="632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One last example, this time of a figure for which </a:t>
            </a:r>
            <a:r>
              <a:rPr lang="en-US" b="1" dirty="0" smtClean="0">
                <a:solidFill>
                  <a:srgbClr val="660066"/>
                </a:solidFill>
              </a:rPr>
              <a:t>the old protocol gives no answer</a:t>
            </a:r>
            <a:r>
              <a:rPr lang="en-US" b="1" dirty="0" smtClean="0">
                <a:solidFill>
                  <a:srgbClr val="FF0000"/>
                </a:solidFill>
              </a:rPr>
              <a:t>, but the Riemann protocol </a:t>
            </a:r>
            <a:r>
              <a:rPr lang="en-US" b="1" dirty="0" smtClean="0">
                <a:solidFill>
                  <a:srgbClr val="0000FF"/>
                </a:solidFill>
              </a:rPr>
              <a:t>does. The figure is shown below.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 descr="Pictur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46" y="1951571"/>
            <a:ext cx="4053508" cy="4834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30" y="3588417"/>
            <a:ext cx="2467940" cy="7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304800"/>
            <a:ext cx="8636000" cy="632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will use the right end-points for our computations. We get: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corresponding </a:t>
            </a:r>
            <a:r>
              <a:rPr lang="en-US" b="1" dirty="0" smtClean="0">
                <a:solidFill>
                  <a:srgbClr val="FF0000"/>
                </a:solidFill>
              </a:rPr>
              <a:t>Riemann sum </a:t>
            </a:r>
            <a:r>
              <a:rPr lang="en-US" b="1" dirty="0" smtClean="0">
                <a:solidFill>
                  <a:srgbClr val="0000FF"/>
                </a:solidFill>
              </a:rPr>
              <a:t>is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We need to know               !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73" y="4855718"/>
            <a:ext cx="2489454" cy="1413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94" y="3147949"/>
            <a:ext cx="6746113" cy="1628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907" y="4999482"/>
            <a:ext cx="850900" cy="116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89" y="1224153"/>
            <a:ext cx="7161022" cy="1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3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8661400" cy="629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Nowadays this is easy, look it up on </a:t>
            </a:r>
            <a:r>
              <a:rPr lang="en-US" b="1" dirty="0" smtClean="0">
                <a:solidFill>
                  <a:srgbClr val="008000"/>
                </a:solidFill>
              </a:rPr>
              <a:t>Wikipedia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You will find: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Therefore our </a:t>
            </a:r>
            <a:r>
              <a:rPr lang="en-US" b="1" dirty="0" smtClean="0">
                <a:solidFill>
                  <a:srgbClr val="FF0000"/>
                </a:solidFill>
              </a:rPr>
              <a:t>Riemann sum </a:t>
            </a:r>
            <a:r>
              <a:rPr lang="en-US" b="1" dirty="0" smtClean="0">
                <a:solidFill>
                  <a:srgbClr val="0000FF"/>
                </a:solidFill>
              </a:rPr>
              <a:t>becomes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Which is our answer </a:t>
            </a:r>
            <a:r>
              <a:rPr lang="en-US" sz="3600" b="1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3077718"/>
            <a:ext cx="2489454" cy="1413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" y="1306830"/>
            <a:ext cx="8689340" cy="1145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14" y="4674553"/>
            <a:ext cx="7929372" cy="13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4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4000"/>
            <a:ext cx="8534400" cy="629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Challenge: </a:t>
            </a:r>
            <a:r>
              <a:rPr lang="en-US" b="1" dirty="0" smtClean="0">
                <a:solidFill>
                  <a:srgbClr val="0000FF"/>
                </a:solidFill>
              </a:rPr>
              <a:t>Here is another curve.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What </a:t>
            </a:r>
            <a:r>
              <a:rPr lang="en-US" b="1" dirty="0" smtClean="0">
                <a:solidFill>
                  <a:srgbClr val="0000FF"/>
                </a:solidFill>
              </a:rPr>
              <a:t>does </a:t>
            </a:r>
            <a:r>
              <a:rPr lang="en-US" b="1" dirty="0" smtClean="0">
                <a:solidFill>
                  <a:srgbClr val="FF0000"/>
                </a:solidFill>
              </a:rPr>
              <a:t>Riemann protocol </a:t>
            </a:r>
            <a:r>
              <a:rPr lang="en-US" b="1" dirty="0" smtClean="0">
                <a:solidFill>
                  <a:srgbClr val="0000FF"/>
                </a:solidFill>
              </a:rPr>
              <a:t>give as an answer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See p. 298 of your textbook.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2457450"/>
            <a:ext cx="1841500" cy="571500"/>
          </a:xfrm>
          <a:prstGeom prst="rect">
            <a:avLst/>
          </a:prstGeom>
        </p:spPr>
      </p:pic>
      <p:pic>
        <p:nvPicPr>
          <p:cNvPr id="7" name="Picture 6" descr="Picture 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22" y="701417"/>
            <a:ext cx="4657257" cy="44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8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273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And here is </a:t>
            </a:r>
            <a:r>
              <a:rPr lang="en-US" b="1" dirty="0" smtClean="0">
                <a:solidFill>
                  <a:srgbClr val="0000FF"/>
                </a:solidFill>
              </a:rPr>
              <a:t>the quantity whose “volume” </a:t>
            </a:r>
            <a:r>
              <a:rPr lang="en-US" b="1" dirty="0">
                <a:solidFill>
                  <a:srgbClr val="0000FF"/>
                </a:solidFill>
              </a:rPr>
              <a:t>we want to </a:t>
            </a:r>
            <a:r>
              <a:rPr lang="en-US" b="1" dirty="0" smtClean="0">
                <a:solidFill>
                  <a:srgbClr val="0000FF"/>
                </a:solidFill>
              </a:rPr>
              <a:t>measure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What can we do? Physically it’s easy!</a:t>
            </a:r>
          </a:p>
        </p:txBody>
      </p:sp>
      <p:pic>
        <p:nvPicPr>
          <p:cNvPr id="2" name="Picture 1" descr="Pictur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71" y="1383616"/>
            <a:ext cx="5691492" cy="42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8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4000"/>
            <a:ext cx="8610600" cy="6350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Use the </a:t>
            </a:r>
            <a:r>
              <a:rPr lang="en-US" b="1" dirty="0" smtClean="0">
                <a:solidFill>
                  <a:srgbClr val="660066"/>
                </a:solidFill>
              </a:rPr>
              <a:t>unit</a:t>
            </a:r>
            <a:r>
              <a:rPr lang="en-US" b="1" dirty="0" smtClean="0">
                <a:solidFill>
                  <a:srgbClr val="0000FF"/>
                </a:solidFill>
              </a:rPr>
              <a:t> cube to mark levels </a:t>
            </a:r>
            <a:r>
              <a:rPr lang="en-US" b="1" dirty="0" smtClean="0">
                <a:solidFill>
                  <a:srgbClr val="FF0000"/>
                </a:solidFill>
              </a:rPr>
              <a:t>1, 2, 3, 4 </a:t>
            </a:r>
            <a:r>
              <a:rPr lang="en-US" b="1" dirty="0" smtClean="0">
                <a:solidFill>
                  <a:srgbClr val="0000FF"/>
                </a:solidFill>
              </a:rPr>
              <a:t>etc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00FF"/>
                </a:solidFill>
              </a:rPr>
              <a:t>on </a:t>
            </a:r>
            <a:r>
              <a:rPr lang="en-US" b="1" dirty="0" smtClean="0">
                <a:solidFill>
                  <a:srgbClr val="FF6600"/>
                </a:solidFill>
              </a:rPr>
              <a:t>a cylindrical glass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Fill the glass to a </a:t>
            </a:r>
            <a:r>
              <a:rPr lang="en-US" b="1" dirty="0" smtClean="0">
                <a:solidFill>
                  <a:srgbClr val="FF6600"/>
                </a:solidFill>
              </a:rPr>
              <a:t>sufficiently high mark</a:t>
            </a:r>
            <a:r>
              <a:rPr lang="en-US" b="1" dirty="0" smtClean="0">
                <a:solidFill>
                  <a:srgbClr val="0000FF"/>
                </a:solidFill>
              </a:rPr>
              <a:t>, then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Use the liquid in the glass </a:t>
            </a:r>
            <a:r>
              <a:rPr lang="en-US" b="1" dirty="0" smtClean="0">
                <a:solidFill>
                  <a:srgbClr val="FF0000"/>
                </a:solidFill>
              </a:rPr>
              <a:t>to fill the thing </a:t>
            </a:r>
            <a:r>
              <a:rPr lang="en-US" b="1" dirty="0" smtClean="0">
                <a:solidFill>
                  <a:srgbClr val="0000FF"/>
                </a:solidFill>
              </a:rPr>
              <a:t>whose volume you want to measure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Check </a:t>
            </a:r>
            <a:r>
              <a:rPr lang="en-US" b="1" dirty="0" smtClean="0">
                <a:solidFill>
                  <a:srgbClr val="FF6600"/>
                </a:solidFill>
              </a:rPr>
              <a:t>the lower mark </a:t>
            </a:r>
            <a:r>
              <a:rPr lang="en-US" b="1" dirty="0" smtClean="0">
                <a:solidFill>
                  <a:srgbClr val="0000FF"/>
                </a:solidFill>
              </a:rPr>
              <a:t>and you have the volume.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If the thing you want to measure is solid, then …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Any takers?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Right, </a:t>
            </a:r>
            <a:r>
              <a:rPr lang="en-US" b="1" dirty="0" smtClean="0">
                <a:solidFill>
                  <a:srgbClr val="0000FF"/>
                </a:solidFill>
              </a:rPr>
              <a:t>fill the glass to some mark, push the thing until submersed, read the new mark.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9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610600" cy="635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This was a rather physical (vs</a:t>
            </a:r>
            <a:r>
              <a:rPr lang="en-US" b="1" dirty="0" smtClean="0">
                <a:solidFill>
                  <a:srgbClr val="FF0000"/>
                </a:solidFill>
              </a:rPr>
              <a:t>. mathematical</a:t>
            </a:r>
            <a:r>
              <a:rPr lang="en-US" b="1" dirty="0" smtClean="0">
                <a:solidFill>
                  <a:srgbClr val="0000FF"/>
                </a:solidFill>
              </a:rPr>
              <a:t>) protocol, we will learn later how to replace it (for something as nice looking as this)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with a </a:t>
            </a:r>
            <a:r>
              <a:rPr lang="en-US" b="1" dirty="0" smtClean="0">
                <a:solidFill>
                  <a:srgbClr val="FF0000"/>
                </a:solidFill>
              </a:rPr>
              <a:t>mathematical</a:t>
            </a:r>
            <a:r>
              <a:rPr lang="en-US" b="1" dirty="0" smtClean="0">
                <a:solidFill>
                  <a:srgbClr val="0000FF"/>
                </a:solidFill>
              </a:rPr>
              <a:t> protocol. Note in fact that, had the thing been this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56" y="1763555"/>
            <a:ext cx="2655123" cy="1997114"/>
          </a:xfrm>
          <a:prstGeom prst="rect">
            <a:avLst/>
          </a:prstGeom>
        </p:spPr>
      </p:pic>
      <p:pic>
        <p:nvPicPr>
          <p:cNvPr id="5" name="Picture 4" descr="Picture 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4648200"/>
            <a:ext cx="3034921" cy="2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9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330200"/>
            <a:ext cx="8559800" cy="6248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would already have a “</a:t>
            </a:r>
            <a:r>
              <a:rPr lang="en-US" b="1" dirty="0" smtClean="0">
                <a:solidFill>
                  <a:srgbClr val="B8089E"/>
                </a:solidFill>
              </a:rPr>
              <a:t>protocol</a:t>
            </a:r>
            <a:r>
              <a:rPr lang="en-US" b="1" dirty="0" smtClean="0">
                <a:solidFill>
                  <a:srgbClr val="0000FF"/>
                </a:solidFill>
              </a:rPr>
              <a:t>”, namely a …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FORMULA 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Same thing for areas. For some kind of figures we have a </a:t>
            </a:r>
            <a:r>
              <a:rPr lang="en-US" b="1" dirty="0" smtClean="0">
                <a:solidFill>
                  <a:srgbClr val="FF0000"/>
                </a:solidFill>
              </a:rPr>
              <a:t>protocol</a:t>
            </a:r>
            <a:r>
              <a:rPr lang="en-US" b="1" dirty="0" smtClean="0">
                <a:solidFill>
                  <a:srgbClr val="0000FF"/>
                </a:solidFill>
              </a:rPr>
              <a:t> (all right, a formula!) that gives us a way to achieve a </a:t>
            </a:r>
            <a:r>
              <a:rPr lang="en-US" b="1" dirty="0" smtClean="0">
                <a:solidFill>
                  <a:srgbClr val="FF0000"/>
                </a:solidFill>
              </a:rPr>
              <a:t>quantitative comparison </a:t>
            </a:r>
            <a:r>
              <a:rPr lang="en-US" b="1" dirty="0" smtClean="0">
                <a:solidFill>
                  <a:srgbClr val="0000FF"/>
                </a:solidFill>
              </a:rPr>
              <a:t>between the figure and </a:t>
            </a:r>
            <a:r>
              <a:rPr lang="en-US" b="1" dirty="0" smtClean="0">
                <a:solidFill>
                  <a:srgbClr val="660066"/>
                </a:solidFill>
              </a:rPr>
              <a:t>our unit of area</a:t>
            </a:r>
            <a:r>
              <a:rPr lang="en-US" b="1" dirty="0" smtClean="0">
                <a:solidFill>
                  <a:srgbClr val="0000FF"/>
                </a:solidFill>
              </a:rPr>
              <a:t>, namely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660066"/>
                </a:solidFill>
              </a:rPr>
              <a:t>a square 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are simply going to devise a </a:t>
            </a:r>
            <a:r>
              <a:rPr lang="en-US" b="1" dirty="0" smtClean="0">
                <a:solidFill>
                  <a:srgbClr val="FF0000"/>
                </a:solidFill>
              </a:rPr>
              <a:t>new protocol </a:t>
            </a:r>
            <a:r>
              <a:rPr lang="en-US" b="1" dirty="0" smtClean="0">
                <a:solidFill>
                  <a:srgbClr val="0000FF"/>
                </a:solidFill>
              </a:rPr>
              <a:t>that will …</a:t>
            </a:r>
          </a:p>
          <a:p>
            <a:pPr marL="514350" indent="-514350">
              <a:lnSpc>
                <a:spcPct val="70000"/>
              </a:lnSpc>
              <a:buFont typeface="+mj-lt"/>
              <a:buAutoNum type="alphaLcPeriod"/>
            </a:pPr>
            <a:r>
              <a:rPr lang="en-US" b="1" dirty="0" smtClean="0">
                <a:solidFill>
                  <a:srgbClr val="FF0000"/>
                </a:solidFill>
              </a:rPr>
              <a:t>Work</a:t>
            </a:r>
            <a:r>
              <a:rPr lang="en-US" b="1" dirty="0" smtClean="0">
                <a:solidFill>
                  <a:srgbClr val="0000FF"/>
                </a:solidFill>
              </a:rPr>
              <a:t> for some figures that the old protocol </a:t>
            </a:r>
            <a:r>
              <a:rPr lang="en-US" b="1" dirty="0" smtClean="0">
                <a:solidFill>
                  <a:srgbClr val="AE0DB1"/>
                </a:solidFill>
              </a:rPr>
              <a:t>was not able to handle</a:t>
            </a:r>
          </a:p>
          <a:p>
            <a:pPr marL="514350" indent="-514350">
              <a:lnSpc>
                <a:spcPct val="70000"/>
              </a:lnSpc>
              <a:buFont typeface="+mj-lt"/>
              <a:buAutoNum type="alphaLcPeriod"/>
            </a:pPr>
            <a:r>
              <a:rPr lang="en-US" b="1" dirty="0" smtClean="0">
                <a:solidFill>
                  <a:srgbClr val="FF0000"/>
                </a:solidFill>
              </a:rPr>
              <a:t>Give</a:t>
            </a:r>
            <a:r>
              <a:rPr lang="en-US" b="1" dirty="0" smtClean="0">
                <a:solidFill>
                  <a:srgbClr val="0000FF"/>
                </a:solidFill>
              </a:rPr>
              <a:t> the </a:t>
            </a:r>
            <a:r>
              <a:rPr lang="en-US" b="1" dirty="0" smtClean="0">
                <a:solidFill>
                  <a:srgbClr val="B8089E"/>
                </a:solidFill>
              </a:rPr>
              <a:t>same answer </a:t>
            </a:r>
            <a:r>
              <a:rPr lang="en-US" b="1" dirty="0" smtClean="0">
                <a:solidFill>
                  <a:srgbClr val="0000FF"/>
                </a:solidFill>
              </a:rPr>
              <a:t>as the old protocol for figures that the old protocol could handle.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1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4000"/>
            <a:ext cx="8686800" cy="635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second property is important, if our new protocol doesn’t give           for the area of a circle of radius      we would not accept it as a reasonable extension of the notion of “area.”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(The meaning of the word </a:t>
            </a:r>
            <a:r>
              <a:rPr lang="en-US" b="1" dirty="0" smtClean="0">
                <a:solidFill>
                  <a:srgbClr val="FF0000"/>
                </a:solidFill>
              </a:rPr>
              <a:t>extension</a:t>
            </a:r>
            <a:r>
              <a:rPr lang="en-US" b="1" dirty="0" smtClean="0">
                <a:solidFill>
                  <a:srgbClr val="0000FF"/>
                </a:solidFill>
              </a:rPr>
              <a:t> is that you have </a:t>
            </a:r>
            <a:r>
              <a:rPr lang="en-US" b="1" dirty="0" smtClean="0">
                <a:solidFill>
                  <a:srgbClr val="FF6600"/>
                </a:solidFill>
              </a:rPr>
              <a:t>added something</a:t>
            </a:r>
            <a:r>
              <a:rPr lang="en-US" b="1" dirty="0" smtClean="0">
                <a:solidFill>
                  <a:srgbClr val="0000FF"/>
                </a:solidFill>
              </a:rPr>
              <a:t>, but </a:t>
            </a:r>
            <a:r>
              <a:rPr lang="en-US" b="1" dirty="0" smtClean="0">
                <a:solidFill>
                  <a:srgbClr val="FF6600"/>
                </a:solidFill>
              </a:rPr>
              <a:t>kept everything old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new protocol we will devise is due to </a:t>
            </a:r>
            <a:r>
              <a:rPr lang="en-US" dirty="0">
                <a:solidFill>
                  <a:srgbClr val="FF0000"/>
                </a:solidFill>
              </a:rPr>
              <a:t>Georg Friedrich Bernhard </a:t>
            </a:r>
            <a:r>
              <a:rPr lang="en-US" b="1" dirty="0">
                <a:solidFill>
                  <a:srgbClr val="FF0000"/>
                </a:solidFill>
              </a:rPr>
              <a:t>Riemann</a:t>
            </a:r>
            <a:r>
              <a:rPr lang="en-US" b="1" dirty="0" smtClean="0">
                <a:solidFill>
                  <a:srgbClr val="0000FF"/>
                </a:solidFill>
              </a:rPr>
              <a:t> and carries his name.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It works for some (</a:t>
            </a:r>
            <a:r>
              <a:rPr lang="en-US" b="1" dirty="0" smtClean="0">
                <a:solidFill>
                  <a:srgbClr val="660066"/>
                </a:solidFill>
              </a:rPr>
              <a:t>not all !</a:t>
            </a:r>
            <a:r>
              <a:rPr lang="en-US" b="1" dirty="0" smtClean="0">
                <a:solidFill>
                  <a:srgbClr val="0000FF"/>
                </a:solidFill>
              </a:rPr>
              <a:t>) figures defined as: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   Let’s call them </a:t>
            </a:r>
            <a:r>
              <a:rPr lang="en-US" b="1" dirty="0" smtClean="0">
                <a:solidFill>
                  <a:srgbClr val="FF0000"/>
                </a:solidFill>
              </a:rPr>
              <a:t>nice.</a:t>
            </a:r>
            <a:r>
              <a:rPr lang="en-US" b="1" dirty="0" smtClean="0">
                <a:solidFill>
                  <a:srgbClr val="0000FF"/>
                </a:solidFill>
              </a:rPr>
              <a:t>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633794"/>
            <a:ext cx="768350" cy="599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064" y="1422464"/>
            <a:ext cx="245872" cy="291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75" y="4953445"/>
            <a:ext cx="7683500" cy="968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75" y="5820093"/>
            <a:ext cx="3211703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7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4000"/>
            <a:ext cx="8712200" cy="6273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Convince yourself that all the old figures for which you have a formula (rectangle, triangle, trapezoid, circle) are </a:t>
            </a:r>
            <a:r>
              <a:rPr lang="en-US" b="1" dirty="0" smtClean="0">
                <a:solidFill>
                  <a:srgbClr val="FF0000"/>
                </a:solidFill>
              </a:rPr>
              <a:t>nice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is a </a:t>
            </a:r>
            <a:r>
              <a:rPr lang="en-US" b="1" dirty="0" smtClean="0">
                <a:solidFill>
                  <a:srgbClr val="FF0000"/>
                </a:solidFill>
              </a:rPr>
              <a:t>nice</a:t>
            </a:r>
            <a:r>
              <a:rPr lang="en-US" b="1" dirty="0" smtClean="0">
                <a:solidFill>
                  <a:srgbClr val="0000FF"/>
                </a:solidFill>
              </a:rPr>
              <a:t> one not included among the old ones: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almost, but not quite,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a triangle.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Picture 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6" y="2715614"/>
            <a:ext cx="2770170" cy="36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0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610600" cy="632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is the protocol that Riemann devised: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 Divide</a:t>
            </a:r>
            <a:r>
              <a:rPr lang="en-US" b="1" dirty="0" smtClean="0">
                <a:solidFill>
                  <a:srgbClr val="0000FF"/>
                </a:solidFill>
              </a:rPr>
              <a:t> the interval              into        equal parts.(Note that each part has length                 )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In each of the        subintervals choose  one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     - point essentially at random.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For each of the        subintervals compute the area of that rectangle whose base is the subinterval, and height the functional value at the      - point chosen.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eriod"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1092200"/>
            <a:ext cx="9398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62" y="1073658"/>
            <a:ext cx="430276" cy="39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538" y="1276858"/>
            <a:ext cx="1137158" cy="126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262" y="2426081"/>
            <a:ext cx="430276" cy="399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710" y="3187764"/>
            <a:ext cx="291973" cy="291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662" y="3823081"/>
            <a:ext cx="430276" cy="399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710" y="5778564"/>
            <a:ext cx="291973" cy="2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7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987</Words>
  <Application>Microsoft Macintosh PowerPoint</Application>
  <PresentationFormat>On-screen Show (4:3)</PresentationFormat>
  <Paragraphs>166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HOW DO WE MEASURE  A QUANTITY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693</cp:revision>
  <dcterms:created xsi:type="dcterms:W3CDTF">2011-08-21T14:29:24Z</dcterms:created>
  <dcterms:modified xsi:type="dcterms:W3CDTF">2011-11-04T15:22:19Z</dcterms:modified>
</cp:coreProperties>
</file>